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D1DC5D-7E38-4041-B380-F150F5F8335F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96C1E-92E0-4FF3-9D13-C4300AB0056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12160" y="404665"/>
            <a:ext cx="2446040" cy="1440160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b="1" i="1" dirty="0" smtClean="0">
                <a:solidFill>
                  <a:srgbClr val="7030A0"/>
                </a:solidFill>
              </a:rPr>
              <a:t>قسم الجغرافيا</a:t>
            </a:r>
            <a:br>
              <a:rPr lang="ar-IQ" sz="2000" b="1" i="1" dirty="0" smtClean="0">
                <a:solidFill>
                  <a:srgbClr val="7030A0"/>
                </a:solidFill>
              </a:rPr>
            </a:br>
            <a:r>
              <a:rPr lang="ar-IQ" sz="2000" b="1" i="1" dirty="0" smtClean="0">
                <a:solidFill>
                  <a:srgbClr val="7030A0"/>
                </a:solidFill>
              </a:rPr>
              <a:t> المرحلة الاولى   </a:t>
            </a:r>
            <a:br>
              <a:rPr lang="ar-IQ" sz="2000" b="1" i="1" dirty="0" smtClean="0">
                <a:solidFill>
                  <a:srgbClr val="7030A0"/>
                </a:solidFill>
              </a:rPr>
            </a:br>
            <a:r>
              <a:rPr lang="ar-IQ" sz="2000" b="1" i="1" dirty="0" smtClean="0">
                <a:solidFill>
                  <a:srgbClr val="7030A0"/>
                </a:solidFill>
              </a:rPr>
              <a:t>تاريخ العراق والوطن العربي القديم </a:t>
            </a:r>
            <a:br>
              <a:rPr lang="ar-IQ" sz="2000" b="1" i="1" dirty="0" smtClean="0">
                <a:solidFill>
                  <a:srgbClr val="7030A0"/>
                </a:solidFill>
              </a:rPr>
            </a:br>
            <a:r>
              <a:rPr lang="ar-IQ" sz="2000" b="1" i="1" dirty="0" smtClean="0">
                <a:solidFill>
                  <a:srgbClr val="7030A0"/>
                </a:solidFill>
              </a:rPr>
              <a:t>   </a:t>
            </a:r>
            <a:endParaRPr lang="ar-IQ" sz="2000" b="1" i="1" dirty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4280520" cy="936104"/>
          </a:xfrm>
        </p:spPr>
        <p:txBody>
          <a:bodyPr>
            <a:normAutofit/>
          </a:bodyPr>
          <a:lstStyle/>
          <a:p>
            <a:r>
              <a:rPr lang="ar-IQ" b="1" i="1" dirty="0" smtClean="0">
                <a:solidFill>
                  <a:schemeClr val="tx1"/>
                </a:solidFill>
              </a:rPr>
              <a:t>م د شذى احمد عيسى </a:t>
            </a:r>
            <a:endParaRPr lang="ar-IQ" b="1" i="1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432048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Below"/>
            <a:lightRig rig="threePt" dir="t"/>
          </a:scene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780927"/>
            <a:ext cx="2808311" cy="3096345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  <a:scene3d>
            <a:camera prst="perspectiveHeroicExtremeLeftFacing"/>
            <a:lightRig rig="threePt" dir="t"/>
          </a:scene3d>
        </p:spPr>
      </p:pic>
      <p:sp>
        <p:nvSpPr>
          <p:cNvPr id="6" name="مستطيل ذو زوايا قطرية مستديرة 5"/>
          <p:cNvSpPr/>
          <p:nvPr/>
        </p:nvSpPr>
        <p:spPr>
          <a:xfrm>
            <a:off x="5652120" y="1657896"/>
            <a:ext cx="2376264" cy="457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6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الاكديون</a:t>
            </a:r>
            <a:r>
              <a:rPr lang="ar-IQ" sz="36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endParaRPr lang="ar-IQ" sz="3600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0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3600399" cy="33843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perspective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IQ" dirty="0">
                <a:solidFill>
                  <a:srgbClr val="7030A0"/>
                </a:solidFill>
              </a:rPr>
              <a:t>كان معظم عهد </a:t>
            </a:r>
            <a:r>
              <a:rPr lang="ar-IQ" dirty="0" err="1">
                <a:solidFill>
                  <a:srgbClr val="7030A0"/>
                </a:solidFill>
              </a:rPr>
              <a:t>اورنمو</a:t>
            </a:r>
            <a:r>
              <a:rPr lang="ar-IQ" dirty="0">
                <a:solidFill>
                  <a:srgbClr val="7030A0"/>
                </a:solidFill>
              </a:rPr>
              <a:t> مليئا بالحروب والفتوحات العسكرية التي قضت على جميع السلالات واسس امبراطورية تمتد من البحر المتوسط الى الخليج العربي كما شهد عهده ازدهار اقتصادي بسب </a:t>
            </a:r>
            <a:r>
              <a:rPr lang="ar-IQ" dirty="0" err="1">
                <a:solidFill>
                  <a:srgbClr val="7030A0"/>
                </a:solidFill>
              </a:rPr>
              <a:t>لبنشاط</a:t>
            </a:r>
            <a:r>
              <a:rPr lang="ar-IQ" dirty="0">
                <a:solidFill>
                  <a:srgbClr val="7030A0"/>
                </a:solidFill>
              </a:rPr>
              <a:t> التجاري الواسع مع الاقاليم المجاورة والبعيدة .</a:t>
            </a:r>
          </a:p>
        </p:txBody>
      </p:sp>
    </p:spTree>
    <p:extLst>
      <p:ext uri="{BB962C8B-B14F-4D97-AF65-F5344CB8AC3E}">
        <p14:creationId xmlns:p14="http://schemas.microsoft.com/office/powerpoint/2010/main" val="100160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96951"/>
            <a:ext cx="3150691" cy="3024337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ar-IQ" sz="2800" dirty="0"/>
              <a:t>وقد سار خلفاء </a:t>
            </a:r>
            <a:r>
              <a:rPr lang="ar-IQ" sz="2800" dirty="0" err="1"/>
              <a:t>اورنمو</a:t>
            </a:r>
            <a:r>
              <a:rPr lang="ar-IQ" sz="2800" dirty="0"/>
              <a:t> على نفس </a:t>
            </a:r>
            <a:r>
              <a:rPr lang="ar-IQ" sz="2800" dirty="0" smtClean="0"/>
              <a:t>السياسة  </a:t>
            </a:r>
            <a:r>
              <a:rPr lang="ar-IQ" sz="2800" dirty="0" smtClean="0"/>
              <a:t>التي وضعها </a:t>
            </a:r>
            <a:r>
              <a:rPr lang="ar-IQ" sz="2800" dirty="0" err="1" smtClean="0"/>
              <a:t>اورنمو</a:t>
            </a:r>
            <a:r>
              <a:rPr lang="ar-IQ" sz="2800" dirty="0" smtClean="0"/>
              <a:t> </a:t>
            </a:r>
            <a:r>
              <a:rPr lang="ar-IQ" sz="2800" dirty="0"/>
              <a:t>الى عهد اخر ملك وهو ابي سن </a:t>
            </a:r>
            <a:r>
              <a:rPr lang="ar-IQ" sz="2800" dirty="0" smtClean="0"/>
              <a:t> الذي تدهورت </a:t>
            </a:r>
            <a:r>
              <a:rPr lang="ar-IQ" sz="2800" dirty="0"/>
              <a:t>الامبراطورية في </a:t>
            </a:r>
            <a:r>
              <a:rPr lang="ar-IQ" sz="2800" dirty="0" smtClean="0"/>
              <a:t>عهد وانتهى كيان السومريين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5347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6912"/>
            <a:ext cx="3456384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IQ" sz="2400" b="1" i="1" dirty="0" smtClean="0">
                <a:solidFill>
                  <a:srgbClr val="002060"/>
                </a:solidFill>
              </a:rPr>
              <a:t>كان </a:t>
            </a:r>
            <a:r>
              <a:rPr lang="ar-IQ" sz="2400" b="1" i="1" dirty="0">
                <a:solidFill>
                  <a:srgbClr val="002060"/>
                </a:solidFill>
              </a:rPr>
              <a:t>من اسباب سقوط </a:t>
            </a:r>
            <a:r>
              <a:rPr lang="ar-IQ" sz="2400" b="1" i="1" dirty="0" smtClean="0">
                <a:solidFill>
                  <a:srgbClr val="002060"/>
                </a:solidFill>
              </a:rPr>
              <a:t> امبراطورية اور الثالثة هو  </a:t>
            </a:r>
            <a:r>
              <a:rPr lang="ar-IQ" sz="2400" b="1" i="1" dirty="0">
                <a:solidFill>
                  <a:srgbClr val="002060"/>
                </a:solidFill>
              </a:rPr>
              <a:t>تدفق </a:t>
            </a:r>
            <a:r>
              <a:rPr lang="ar-IQ" sz="2400" b="1" i="1" dirty="0" smtClean="0">
                <a:solidFill>
                  <a:srgbClr val="002060"/>
                </a:solidFill>
              </a:rPr>
              <a:t>القبائل </a:t>
            </a:r>
            <a:r>
              <a:rPr lang="ar-IQ" sz="2400" b="1" i="1" dirty="0" err="1" smtClean="0">
                <a:solidFill>
                  <a:srgbClr val="002060"/>
                </a:solidFill>
              </a:rPr>
              <a:t>الامورية</a:t>
            </a:r>
            <a:r>
              <a:rPr lang="ar-IQ" sz="2400" b="1" i="1" dirty="0" smtClean="0">
                <a:solidFill>
                  <a:srgbClr val="002060"/>
                </a:solidFill>
              </a:rPr>
              <a:t>  </a:t>
            </a:r>
            <a:r>
              <a:rPr lang="ar-IQ" sz="2400" b="1" i="1" dirty="0">
                <a:solidFill>
                  <a:srgbClr val="002060"/>
                </a:solidFill>
              </a:rPr>
              <a:t>من الغرب التي اخذت تشكل عامل ضغط على </a:t>
            </a:r>
            <a:r>
              <a:rPr lang="ar-IQ" sz="2400" b="1" i="1" dirty="0" smtClean="0">
                <a:solidFill>
                  <a:srgbClr val="002060"/>
                </a:solidFill>
              </a:rPr>
              <a:t>امبراطورية اور الثالثة  </a:t>
            </a:r>
            <a:endParaRPr lang="ar-IQ" sz="2400" b="1" i="1" dirty="0">
              <a:solidFill>
                <a:srgbClr val="002060"/>
              </a:solidFill>
            </a:endParaRPr>
          </a:p>
          <a:p>
            <a:r>
              <a:rPr lang="ar-IQ" sz="2400" b="1" i="1" dirty="0">
                <a:solidFill>
                  <a:srgbClr val="0070C0"/>
                </a:solidFill>
              </a:rPr>
              <a:t>كذلك </a:t>
            </a:r>
            <a:r>
              <a:rPr lang="ar-IQ" sz="2400" b="1" i="1" dirty="0" err="1" smtClean="0">
                <a:solidFill>
                  <a:srgbClr val="0070C0"/>
                </a:solidFill>
              </a:rPr>
              <a:t>انتشارالاضطراب</a:t>
            </a:r>
            <a:r>
              <a:rPr lang="ar-IQ" sz="2400" b="1" i="1" dirty="0" smtClean="0">
                <a:solidFill>
                  <a:srgbClr val="0070C0"/>
                </a:solidFill>
              </a:rPr>
              <a:t> </a:t>
            </a:r>
            <a:r>
              <a:rPr lang="ar-IQ" sz="2400" b="1" i="1" dirty="0">
                <a:solidFill>
                  <a:srgbClr val="0070C0"/>
                </a:solidFill>
              </a:rPr>
              <a:t>والفوضى في البلاد او المدن التابعة </a:t>
            </a:r>
            <a:r>
              <a:rPr lang="ar-IQ" sz="2400" b="1" i="1" dirty="0" err="1">
                <a:solidFill>
                  <a:srgbClr val="0070C0"/>
                </a:solidFill>
              </a:rPr>
              <a:t>للامبراطورية</a:t>
            </a:r>
            <a:r>
              <a:rPr lang="ar-IQ" sz="2400" b="1" i="1" dirty="0">
                <a:solidFill>
                  <a:srgbClr val="0070C0"/>
                </a:solidFill>
              </a:rPr>
              <a:t> التي اخذت تستقل عن </a:t>
            </a:r>
            <a:r>
              <a:rPr lang="ar-IQ" sz="2400" b="1" i="1" dirty="0" smtClean="0">
                <a:solidFill>
                  <a:srgbClr val="0070C0"/>
                </a:solidFill>
              </a:rPr>
              <a:t>السلطة </a:t>
            </a:r>
            <a:r>
              <a:rPr lang="ar-IQ" sz="2400" b="1" i="1" dirty="0">
                <a:solidFill>
                  <a:srgbClr val="0070C0"/>
                </a:solidFill>
              </a:rPr>
              <a:t>المركزية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720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2800" b="1" i="1" dirty="0"/>
              <a:t>رافق التدهور السياسي </a:t>
            </a:r>
            <a:r>
              <a:rPr lang="ar-IQ" sz="2800" b="1" i="1" dirty="0" smtClean="0"/>
              <a:t>تدهور </a:t>
            </a:r>
            <a:r>
              <a:rPr lang="ar-IQ" sz="2800" b="1" i="1" dirty="0"/>
              <a:t>اقتصادي وذلك </a:t>
            </a:r>
            <a:r>
              <a:rPr lang="ar-IQ" sz="2800" b="1" i="1" dirty="0" smtClean="0"/>
              <a:t>بسب  </a:t>
            </a:r>
            <a:r>
              <a:rPr lang="ar-IQ" sz="2800" b="1" i="1" dirty="0"/>
              <a:t>فقدان </a:t>
            </a:r>
            <a:r>
              <a:rPr lang="ar-IQ" sz="2800" b="1" i="1" dirty="0" smtClean="0"/>
              <a:t>الامن واهمال </a:t>
            </a:r>
            <a:r>
              <a:rPr lang="ar-IQ" sz="2800" b="1" i="1" dirty="0"/>
              <a:t>مشاريع الري وارتفاع الاسعار ارتفاع فاحش وهذه كانت من </a:t>
            </a:r>
            <a:r>
              <a:rPr lang="ar-IQ" sz="2800" b="1" i="1" dirty="0" smtClean="0"/>
              <a:t>الاسباب الرئيسية  </a:t>
            </a:r>
            <a:r>
              <a:rPr lang="ar-IQ" sz="2800" b="1" i="1" dirty="0"/>
              <a:t>في سقوط </a:t>
            </a:r>
            <a:r>
              <a:rPr lang="ar-IQ" sz="2800" b="1" i="1" dirty="0" smtClean="0"/>
              <a:t> امبراطورية اور الثالثة اور</a:t>
            </a:r>
            <a:endParaRPr lang="ar-IQ" sz="2800" b="1" i="1" dirty="0"/>
          </a:p>
          <a:p>
            <a:endParaRPr lang="ar-IQ" dirty="0"/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3456384" cy="3024335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2624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84984"/>
            <a:ext cx="3384375" cy="2736304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IQ" b="1" i="1" dirty="0">
                <a:solidFill>
                  <a:schemeClr val="tx1"/>
                </a:solidFill>
              </a:rPr>
              <a:t>،   لذلك </a:t>
            </a:r>
            <a:r>
              <a:rPr lang="ar-IQ" b="1" i="1" dirty="0" smtClean="0">
                <a:solidFill>
                  <a:schemeClr val="tx1"/>
                </a:solidFill>
              </a:rPr>
              <a:t>استغلت </a:t>
            </a:r>
            <a:r>
              <a:rPr lang="ar-IQ" b="1" i="1" dirty="0">
                <a:solidFill>
                  <a:schemeClr val="tx1"/>
                </a:solidFill>
              </a:rPr>
              <a:t>الاقوام </a:t>
            </a:r>
            <a:r>
              <a:rPr lang="ar-IQ" b="1" i="1" dirty="0" err="1" smtClean="0">
                <a:solidFill>
                  <a:schemeClr val="tx1"/>
                </a:solidFill>
              </a:rPr>
              <a:t>العيلامية</a:t>
            </a:r>
            <a:r>
              <a:rPr lang="ar-IQ" b="1" i="1" dirty="0" smtClean="0">
                <a:solidFill>
                  <a:schemeClr val="tx1"/>
                </a:solidFill>
              </a:rPr>
              <a:t> هذا الضعف و قامت </a:t>
            </a:r>
            <a:r>
              <a:rPr lang="ar-IQ" b="1" i="1" dirty="0">
                <a:solidFill>
                  <a:schemeClr val="tx1"/>
                </a:solidFill>
              </a:rPr>
              <a:t>بهجوم مباغت على اور وقضت على سلالتها </a:t>
            </a:r>
            <a:r>
              <a:rPr lang="ar-IQ" b="1" i="1" dirty="0" smtClean="0">
                <a:solidFill>
                  <a:schemeClr val="tx1"/>
                </a:solidFill>
              </a:rPr>
              <a:t>الحاكمة ، </a:t>
            </a:r>
            <a:r>
              <a:rPr lang="ar-IQ" b="1" i="1" dirty="0">
                <a:solidFill>
                  <a:schemeClr val="tx1"/>
                </a:solidFill>
              </a:rPr>
              <a:t>بينما قامت الاقوام </a:t>
            </a:r>
            <a:r>
              <a:rPr lang="ar-IQ" b="1" i="1" dirty="0" err="1">
                <a:solidFill>
                  <a:schemeClr val="tx1"/>
                </a:solidFill>
              </a:rPr>
              <a:t>الامورية</a:t>
            </a:r>
            <a:r>
              <a:rPr lang="ar-IQ" b="1" i="1" dirty="0">
                <a:solidFill>
                  <a:schemeClr val="tx1"/>
                </a:solidFill>
              </a:rPr>
              <a:t> في السيطرة على الاقسام الغربية من </a:t>
            </a:r>
            <a:r>
              <a:rPr lang="ar-IQ" b="1" i="1">
                <a:solidFill>
                  <a:schemeClr val="tx1"/>
                </a:solidFill>
              </a:rPr>
              <a:t>البلاد </a:t>
            </a:r>
            <a:r>
              <a:rPr lang="ar-IQ" b="1" i="1" smtClean="0">
                <a:solidFill>
                  <a:schemeClr val="tx1"/>
                </a:solidFill>
              </a:rPr>
              <a:t> وبسطت </a:t>
            </a:r>
            <a:r>
              <a:rPr lang="ar-IQ" b="1" i="1" dirty="0">
                <a:solidFill>
                  <a:schemeClr val="tx1"/>
                </a:solidFill>
              </a:rPr>
              <a:t>سيطرتها على كل المدن التي كانت تابعة لسلالة اور وطردت الحاميات </a:t>
            </a:r>
            <a:r>
              <a:rPr lang="ar-IQ" b="1" i="1" dirty="0" err="1">
                <a:solidFill>
                  <a:schemeClr val="tx1"/>
                </a:solidFill>
              </a:rPr>
              <a:t>العيلامية</a:t>
            </a:r>
            <a:endParaRPr lang="ar-IQ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14356"/>
            <a:ext cx="7386162" cy="1500198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7030A0"/>
                </a:solidFill>
              </a:rPr>
              <a:t>شكرا لاهتمامكم وحسن متابعتكم</a:t>
            </a:r>
            <a:endParaRPr lang="ar-IQ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2928958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perspectiveLeft"/>
            <a:lightRig rig="threePt" dir="t"/>
          </a:scene3d>
        </p:spPr>
      </p:pic>
      <p:sp>
        <p:nvSpPr>
          <p:cNvPr id="11" name="عنصر نائب للمحتوى 10"/>
          <p:cNvSpPr>
            <a:spLocks noGrp="1"/>
          </p:cNvSpPr>
          <p:nvPr>
            <p:ph idx="1"/>
          </p:nvPr>
        </p:nvSpPr>
        <p:spPr>
          <a:xfrm flipH="1">
            <a:off x="4143369" y="4857760"/>
            <a:ext cx="4071965" cy="1151523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IQ" dirty="0" smtClean="0">
                <a:solidFill>
                  <a:srgbClr val="002060"/>
                </a:solidFill>
              </a:rPr>
              <a:t>الدكتورة شذى احمد عيسى </a:t>
            </a:r>
            <a:r>
              <a:rPr lang="ar-IQ" dirty="0" smtClean="0">
                <a:solidFill>
                  <a:srgbClr val="002060"/>
                </a:solidFill>
              </a:rPr>
              <a:t> </a:t>
            </a:r>
            <a:endParaRPr lang="ar-IQ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2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txBody>
          <a:bodyPr/>
          <a:lstStyle/>
          <a:p>
            <a:r>
              <a:rPr lang="ar-IQ" i="1" dirty="0">
                <a:solidFill>
                  <a:schemeClr val="tx1"/>
                </a:solidFill>
              </a:rPr>
              <a:t>كيف تأسست الدولة </a:t>
            </a:r>
            <a:r>
              <a:rPr lang="ar-IQ" i="1" dirty="0" err="1">
                <a:solidFill>
                  <a:schemeClr val="tx1"/>
                </a:solidFill>
              </a:rPr>
              <a:t>الاكدية</a:t>
            </a:r>
            <a:r>
              <a:rPr lang="ar-IQ" i="1" dirty="0">
                <a:solidFill>
                  <a:schemeClr val="tx1"/>
                </a:solidFill>
              </a:rPr>
              <a:t> ؟ </a:t>
            </a:r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6"/>
            <a:ext cx="5616624" cy="38713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9935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3168352" cy="3888432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2200" b="1" i="1" dirty="0" smtClean="0">
                <a:solidFill>
                  <a:srgbClr val="7030A0"/>
                </a:solidFill>
              </a:rPr>
              <a:t>تمكن سرجون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الاكدي</a:t>
            </a:r>
            <a:r>
              <a:rPr lang="ar-IQ" sz="2200" b="1" i="1" dirty="0" smtClean="0">
                <a:solidFill>
                  <a:srgbClr val="7030A0"/>
                </a:solidFill>
              </a:rPr>
              <a:t> (ومعنى اسمه في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الاكدية</a:t>
            </a:r>
            <a:r>
              <a:rPr lang="ar-IQ" sz="2200" b="1" i="1" dirty="0" smtClean="0">
                <a:solidFill>
                  <a:srgbClr val="7030A0"/>
                </a:solidFill>
              </a:rPr>
              <a:t> الصادق ،)  الذي كان يعمل في بلاط ملك كيش  استغلال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نشغال</a:t>
            </a:r>
            <a:r>
              <a:rPr lang="ar-IQ" sz="2200" b="1" i="1" dirty="0" smtClean="0">
                <a:solidFill>
                  <a:srgbClr val="7030A0"/>
                </a:solidFill>
              </a:rPr>
              <a:t>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لوكال</a:t>
            </a:r>
            <a:r>
              <a:rPr lang="ar-IQ" sz="2200" b="1" i="1" dirty="0" smtClean="0">
                <a:solidFill>
                  <a:srgbClr val="7030A0"/>
                </a:solidFill>
              </a:rPr>
              <a:t>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زاكيزي</a:t>
            </a:r>
            <a:r>
              <a:rPr lang="ar-IQ" sz="2200" b="1" i="1" dirty="0" smtClean="0">
                <a:solidFill>
                  <a:srgbClr val="7030A0"/>
                </a:solidFill>
              </a:rPr>
              <a:t> في حروبه مع البلدان الاخرى واعلن استقلاله عن مدينة كيش ، ثم اخذ يعد العدة للقضاء على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لوكال</a:t>
            </a:r>
            <a:r>
              <a:rPr lang="ar-IQ" sz="2200" b="1" i="1" dirty="0" smtClean="0">
                <a:solidFill>
                  <a:srgbClr val="7030A0"/>
                </a:solidFill>
              </a:rPr>
              <a:t> </a:t>
            </a:r>
            <a:r>
              <a:rPr lang="ar-IQ" sz="2200" b="1" i="1" dirty="0" err="1" smtClean="0">
                <a:solidFill>
                  <a:srgbClr val="7030A0"/>
                </a:solidFill>
              </a:rPr>
              <a:t>زاكيزي</a:t>
            </a:r>
            <a:r>
              <a:rPr lang="ar-IQ" sz="2200" b="1" i="1" dirty="0" smtClean="0">
                <a:solidFill>
                  <a:srgbClr val="7030A0"/>
                </a:solidFill>
              </a:rPr>
              <a:t> المنافس القوي له من اجل الهيمنة على بلاد وادي الرافدين ، وقد تم له ذلك واسس امبراطورية تمتد من البحر المتوسط الى الخليج العربي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443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3096344" cy="3816424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ar-IQ" dirty="0" err="1" smtClean="0">
                <a:solidFill>
                  <a:srgbClr val="7030A0"/>
                </a:solidFill>
              </a:rPr>
              <a:t>استمرحكم</a:t>
            </a:r>
            <a:r>
              <a:rPr lang="ar-IQ" dirty="0" smtClean="0">
                <a:solidFill>
                  <a:srgbClr val="7030A0"/>
                </a:solidFill>
              </a:rPr>
              <a:t> السلالة </a:t>
            </a:r>
            <a:r>
              <a:rPr lang="ar-IQ" dirty="0" err="1" smtClean="0">
                <a:solidFill>
                  <a:srgbClr val="7030A0"/>
                </a:solidFill>
              </a:rPr>
              <a:t>الاكدية</a:t>
            </a:r>
            <a:r>
              <a:rPr lang="ar-IQ" dirty="0" smtClean="0">
                <a:solidFill>
                  <a:srgbClr val="7030A0"/>
                </a:solidFill>
              </a:rPr>
              <a:t> تقريبا  </a:t>
            </a:r>
            <a:r>
              <a:rPr lang="ar-IQ" dirty="0">
                <a:solidFill>
                  <a:srgbClr val="7030A0"/>
                </a:solidFill>
              </a:rPr>
              <a:t>مئة </a:t>
            </a:r>
            <a:r>
              <a:rPr lang="ar-IQ" dirty="0" smtClean="0">
                <a:solidFill>
                  <a:srgbClr val="7030A0"/>
                </a:solidFill>
              </a:rPr>
              <a:t>عام  </a:t>
            </a:r>
            <a:r>
              <a:rPr lang="ar-IQ" dirty="0">
                <a:solidFill>
                  <a:srgbClr val="7030A0"/>
                </a:solidFill>
              </a:rPr>
              <a:t>( 2371ـ 2230) ق م ، </a:t>
            </a:r>
          </a:p>
          <a:p>
            <a:r>
              <a:rPr lang="ar-IQ" dirty="0" smtClean="0">
                <a:solidFill>
                  <a:srgbClr val="002060"/>
                </a:solidFill>
              </a:rPr>
              <a:t>كان اشهر </a:t>
            </a:r>
            <a:r>
              <a:rPr lang="ar-IQ" dirty="0">
                <a:solidFill>
                  <a:srgbClr val="002060"/>
                </a:solidFill>
              </a:rPr>
              <a:t>ملوكها </a:t>
            </a:r>
            <a:r>
              <a:rPr lang="ar-IQ" dirty="0" smtClean="0">
                <a:solidFill>
                  <a:srgbClr val="002060"/>
                </a:solidFill>
              </a:rPr>
              <a:t> هو سرجون </a:t>
            </a:r>
            <a:r>
              <a:rPr lang="ar-IQ" dirty="0" err="1">
                <a:solidFill>
                  <a:srgbClr val="002060"/>
                </a:solidFill>
              </a:rPr>
              <a:t>الاكدي</a:t>
            </a:r>
            <a:r>
              <a:rPr lang="ar-IQ" dirty="0">
                <a:solidFill>
                  <a:srgbClr val="002060"/>
                </a:solidFill>
              </a:rPr>
              <a:t> </a:t>
            </a:r>
            <a:r>
              <a:rPr lang="ar-IQ" dirty="0" smtClean="0">
                <a:solidFill>
                  <a:srgbClr val="002060"/>
                </a:solidFill>
              </a:rPr>
              <a:t>الذي  </a:t>
            </a:r>
            <a:r>
              <a:rPr lang="ar-IQ" dirty="0">
                <a:solidFill>
                  <a:srgbClr val="002060"/>
                </a:solidFill>
              </a:rPr>
              <a:t>استطاع تأسيس إمبراطورية واسعة ، تمتد من الخليج العربي وحتى البحر المتوسط وامتازت فترة حكمه بالفتوحات العسكرية والازدهار الاقتصادي حسب ذكر بعض المصادر التاريخية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883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45719"/>
          </a:xfrm>
        </p:spPr>
        <p:txBody>
          <a:bodyPr>
            <a:normAutofit fontScale="25000" lnSpcReduction="20000"/>
          </a:bodyPr>
          <a:lstStyle/>
          <a:p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sz="2400" dirty="0" smtClean="0">
                <a:solidFill>
                  <a:srgbClr val="002060"/>
                </a:solidFill>
              </a:rPr>
              <a:t>ومن </a:t>
            </a:r>
            <a:r>
              <a:rPr lang="ar-IQ" sz="2400" dirty="0">
                <a:solidFill>
                  <a:srgbClr val="002060"/>
                </a:solidFill>
              </a:rPr>
              <a:t>الملوك المشهورين بالقوة بعد سرجون( الملك نرام سن </a:t>
            </a:r>
            <a:r>
              <a:rPr lang="ar-IQ" sz="2400" dirty="0" smtClean="0">
                <a:solidFill>
                  <a:srgbClr val="002060"/>
                </a:solidFill>
              </a:rPr>
              <a:t>) حيث تميز عهده  بالفتوحات </a:t>
            </a:r>
            <a:r>
              <a:rPr lang="ar-IQ" sz="2400" dirty="0">
                <a:solidFill>
                  <a:srgbClr val="002060"/>
                </a:solidFill>
              </a:rPr>
              <a:t>العسكرية </a:t>
            </a:r>
            <a:r>
              <a:rPr lang="ar-IQ" sz="2400" dirty="0" smtClean="0">
                <a:solidFill>
                  <a:srgbClr val="002060"/>
                </a:solidFill>
              </a:rPr>
              <a:t>والازدهار الاقتصادي </a:t>
            </a:r>
            <a:r>
              <a:rPr lang="ar-IQ" sz="2400" dirty="0">
                <a:solidFill>
                  <a:srgbClr val="002060"/>
                </a:solidFill>
              </a:rPr>
              <a:t>. </a:t>
            </a:r>
          </a:p>
          <a:p>
            <a:r>
              <a:rPr lang="ar-IQ" sz="2400" dirty="0">
                <a:solidFill>
                  <a:srgbClr val="00B0F0"/>
                </a:solidFill>
              </a:rPr>
              <a:t>انتهت وسقطت الدولة </a:t>
            </a:r>
            <a:r>
              <a:rPr lang="ar-IQ" sz="2400" dirty="0" err="1">
                <a:solidFill>
                  <a:srgbClr val="00B0F0"/>
                </a:solidFill>
              </a:rPr>
              <a:t>الاكدية</a:t>
            </a:r>
            <a:r>
              <a:rPr lang="ar-IQ" sz="2400" dirty="0">
                <a:solidFill>
                  <a:srgbClr val="00B0F0"/>
                </a:solidFill>
              </a:rPr>
              <a:t> على يد الاقوام </a:t>
            </a:r>
            <a:r>
              <a:rPr lang="ar-IQ" sz="2400" dirty="0" err="1">
                <a:solidFill>
                  <a:srgbClr val="00B0F0"/>
                </a:solidFill>
              </a:rPr>
              <a:t>الكوتية</a:t>
            </a:r>
            <a:r>
              <a:rPr lang="ar-IQ" sz="2400" dirty="0">
                <a:solidFill>
                  <a:srgbClr val="00B0F0"/>
                </a:solidFill>
              </a:rPr>
              <a:t>. </a:t>
            </a:r>
          </a:p>
          <a:p>
            <a:endParaRPr lang="ar-IQ" dirty="0"/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2736304" cy="3456384"/>
          </a:xfrm>
          <a:effectLst>
            <a:reflection blurRad="6350" stA="50000" endA="295" endPos="92000" dist="101600" dir="5400000" sy="-100000" algn="bl" rotWithShape="0"/>
          </a:effectLst>
          <a:scene3d>
            <a:camera prst="obliqueBottom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61707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80928"/>
            <a:ext cx="6120680" cy="3168352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4022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96952"/>
            <a:ext cx="3312368" cy="3168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IQ" sz="2800" dirty="0" err="1">
                <a:solidFill>
                  <a:srgbClr val="7030A0"/>
                </a:solidFill>
              </a:rPr>
              <a:t>الكوتيون</a:t>
            </a:r>
            <a:r>
              <a:rPr lang="ar-IQ" sz="2800" dirty="0">
                <a:solidFill>
                  <a:srgbClr val="7030A0"/>
                </a:solidFill>
              </a:rPr>
              <a:t> : هم من الأقوام التي كانت تستقر في المنطقة الجبلية المتاخمة للعراق ، وما ذكر عنهم أنهم من الأقوام البربرية التي </a:t>
            </a:r>
            <a:r>
              <a:rPr lang="ar-IQ" sz="2800" dirty="0" err="1">
                <a:solidFill>
                  <a:srgbClr val="7030A0"/>
                </a:solidFill>
              </a:rPr>
              <a:t>لاتملك</a:t>
            </a:r>
            <a:r>
              <a:rPr lang="ar-IQ" sz="2800" dirty="0">
                <a:solidFill>
                  <a:srgbClr val="7030A0"/>
                </a:solidFill>
              </a:rPr>
              <a:t> حضارة، </a:t>
            </a:r>
          </a:p>
        </p:txBody>
      </p:sp>
    </p:spTree>
    <p:extLst>
      <p:ext uri="{BB962C8B-B14F-4D97-AF65-F5344CB8AC3E}">
        <p14:creationId xmlns:p14="http://schemas.microsoft.com/office/powerpoint/2010/main" val="9848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3112021" cy="3600399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B0F0"/>
                </a:solidFill>
              </a:rPr>
              <a:t> </a:t>
            </a:r>
            <a:r>
              <a:rPr lang="ar-IQ" dirty="0">
                <a:solidFill>
                  <a:srgbClr val="00B0F0"/>
                </a:solidFill>
              </a:rPr>
              <a:t>بعد انحسار النفوذ </a:t>
            </a:r>
            <a:r>
              <a:rPr lang="ar-IQ" dirty="0" err="1">
                <a:solidFill>
                  <a:srgbClr val="00B0F0"/>
                </a:solidFill>
              </a:rPr>
              <a:t>ألكوتي</a:t>
            </a:r>
            <a:r>
              <a:rPr lang="ar-IQ" dirty="0">
                <a:solidFill>
                  <a:srgbClr val="00B0F0"/>
                </a:solidFill>
              </a:rPr>
              <a:t> برزت سلالات سومرية من جديد منها سلالة لكش الثانية وكان أشهر ملوكها </a:t>
            </a:r>
            <a:r>
              <a:rPr lang="ar-IQ" dirty="0" err="1">
                <a:solidFill>
                  <a:srgbClr val="00B0F0"/>
                </a:solidFill>
              </a:rPr>
              <a:t>كوديا</a:t>
            </a:r>
            <a:r>
              <a:rPr lang="ar-IQ" dirty="0">
                <a:solidFill>
                  <a:srgbClr val="00B0F0"/>
                </a:solidFill>
              </a:rPr>
              <a:t> وقد شهد عهده ازدهار عمراني وتجاري واسع ، </a:t>
            </a:r>
            <a:r>
              <a:rPr lang="ar-IQ" dirty="0" smtClean="0">
                <a:solidFill>
                  <a:srgbClr val="00B0F0"/>
                </a:solidFill>
              </a:rPr>
              <a:t>ومن </a:t>
            </a:r>
            <a:r>
              <a:rPr lang="ar-IQ" dirty="0">
                <a:solidFill>
                  <a:srgbClr val="00B0F0"/>
                </a:solidFill>
              </a:rPr>
              <a:t>السلالات الأخرى الوركاء حيث تمكن حاكمها </a:t>
            </a:r>
            <a:r>
              <a:rPr lang="ar-IQ" dirty="0" err="1">
                <a:solidFill>
                  <a:srgbClr val="00B0F0"/>
                </a:solidFill>
              </a:rPr>
              <a:t>اتوحيكال</a:t>
            </a:r>
            <a:r>
              <a:rPr lang="ar-IQ" dirty="0">
                <a:solidFill>
                  <a:srgbClr val="00B0F0"/>
                </a:solidFill>
              </a:rPr>
              <a:t> إعلان حرب ضد الكوتين وطردهم من البلاد بشكل كامل</a:t>
            </a:r>
          </a:p>
        </p:txBody>
      </p:sp>
    </p:spTree>
    <p:extLst>
      <p:ext uri="{BB962C8B-B14F-4D97-AF65-F5344CB8AC3E}">
        <p14:creationId xmlns:p14="http://schemas.microsoft.com/office/powerpoint/2010/main" val="168880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08920"/>
            <a:ext cx="352839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Below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ومن </a:t>
            </a:r>
            <a:r>
              <a:rPr lang="ar-IQ" dirty="0"/>
              <a:t>السلالات الأخرى التي برزت </a:t>
            </a:r>
            <a:r>
              <a:rPr lang="ar-IQ" dirty="0" smtClean="0"/>
              <a:t>وأصبحت </a:t>
            </a:r>
            <a:r>
              <a:rPr lang="ar-IQ" dirty="0"/>
              <a:t>إمبراطورية تضاهي الإمبراطورية </a:t>
            </a:r>
            <a:r>
              <a:rPr lang="ar-IQ" dirty="0" err="1"/>
              <a:t>الاكدية</a:t>
            </a:r>
            <a:r>
              <a:rPr lang="ar-IQ" dirty="0"/>
              <a:t> سلالة </a:t>
            </a:r>
            <a:r>
              <a:rPr lang="ar-IQ" dirty="0" smtClean="0"/>
              <a:t>اور الثالثة  </a:t>
            </a:r>
            <a:r>
              <a:rPr lang="ar-IQ" dirty="0"/>
              <a:t>بقيادة حاكمها </a:t>
            </a:r>
            <a:r>
              <a:rPr lang="ar-IQ" dirty="0" err="1"/>
              <a:t>اورنمو</a:t>
            </a:r>
            <a:r>
              <a:rPr lang="ar-IQ" dirty="0"/>
              <a:t> ، حيث تمكن من توسيع نفوذه في مدينة اور </a:t>
            </a:r>
            <a:r>
              <a:rPr lang="ar-IQ" dirty="0" smtClean="0"/>
              <a:t>والمناطق </a:t>
            </a:r>
            <a:r>
              <a:rPr lang="ar-IQ" dirty="0"/>
              <a:t>المجاورة لها وتوحيدها تحت حكمه ، وقد استمر حكم هذه السلالة اكثر من مائة سنة وكانت نهايتها نهاية لكيان السومريين السياسي ، </a:t>
            </a:r>
          </a:p>
        </p:txBody>
      </p:sp>
    </p:spTree>
    <p:extLst>
      <p:ext uri="{BB962C8B-B14F-4D97-AF65-F5344CB8AC3E}">
        <p14:creationId xmlns:p14="http://schemas.microsoft.com/office/powerpoint/2010/main" val="352365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441</Words>
  <Application>Microsoft Office PowerPoint</Application>
  <PresentationFormat>عرض على الشاشة (3:4)‏</PresentationFormat>
  <Paragraphs>20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شكل موجة</vt:lpstr>
      <vt:lpstr>قسم الجغرافيا  المرحلة الاولى    تاريخ العراق والوطن العربي القديم     </vt:lpstr>
      <vt:lpstr>كيف تأسست الدولة الاكدية ؟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لاهتمامكم وحسن متابعتكم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الجغرافيا  المرحلة الاولى    تاريخ العراق والوطن العربي القديم</dc:title>
  <dc:creator>Maher</dc:creator>
  <cp:lastModifiedBy>Maher</cp:lastModifiedBy>
  <cp:revision>17</cp:revision>
  <dcterms:created xsi:type="dcterms:W3CDTF">2020-04-23T07:10:39Z</dcterms:created>
  <dcterms:modified xsi:type="dcterms:W3CDTF">2020-04-23T09:28:19Z</dcterms:modified>
</cp:coreProperties>
</file>